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77" r:id="rId3"/>
    <p:sldId id="285" r:id="rId4"/>
    <p:sldId id="258" r:id="rId5"/>
    <p:sldId id="282" r:id="rId6"/>
    <p:sldId id="267" r:id="rId7"/>
    <p:sldId id="268" r:id="rId8"/>
    <p:sldId id="280" r:id="rId9"/>
    <p:sldId id="287" r:id="rId10"/>
    <p:sldId id="274" r:id="rId11"/>
    <p:sldId id="289" r:id="rId12"/>
    <p:sldId id="272" r:id="rId13"/>
    <p:sldId id="273" r:id="rId14"/>
    <p:sldId id="281" r:id="rId15"/>
    <p:sldId id="286" r:id="rId16"/>
    <p:sldId id="283" r:id="rId17"/>
    <p:sldId id="28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5BD7"/>
    <a:srgbClr val="968EE6"/>
    <a:srgbClr val="756BDE"/>
    <a:srgbClr val="918BE5"/>
    <a:srgbClr val="EFDCE2"/>
    <a:srgbClr val="FFCCFF"/>
    <a:srgbClr val="000066"/>
    <a:srgbClr val="C2B6EC"/>
    <a:srgbClr val="4472C4"/>
    <a:srgbClr val="7960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5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Foaie1!$B$1</c:f>
              <c:strCache>
                <c:ptCount val="1"/>
                <c:pt idx="0">
                  <c:v>Coloană2</c:v>
                </c:pt>
              </c:strCache>
            </c:strRef>
          </c:tx>
          <c:dPt>
            <c:idx val="0"/>
            <c:bubble3D val="0"/>
            <c:spPr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/>
                  </a:gs>
                </a:gsLst>
                <a:lin ang="2700000" scaled="1"/>
                <a:tileRect/>
              </a:gradFill>
              <a:ln w="19050">
                <a:noFill/>
              </a:ln>
              <a:effectLst>
                <a:softEdge rad="0"/>
              </a:effectLst>
            </c:spPr>
            <c:extLst>
              <c:ext xmlns:c16="http://schemas.microsoft.com/office/drawing/2014/chart" uri="{C3380CC4-5D6E-409C-BE32-E72D297353CC}">
                <c16:uniqueId val="{00000001-8811-48A3-9EAE-5E460C73CED6}"/>
              </c:ext>
            </c:extLst>
          </c:dPt>
          <c:dPt>
            <c:idx val="1"/>
            <c:bubble3D val="0"/>
            <c:spPr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2000">
                    <a:srgbClr val="918BE5"/>
                  </a:gs>
                  <a:gs pos="68000">
                    <a:srgbClr val="7960D5"/>
                  </a:gs>
                  <a:gs pos="100000">
                    <a:srgbClr val="7030A0"/>
                  </a:gs>
                </a:gsLst>
                <a:lin ang="2700000" scaled="1"/>
              </a:gradFill>
              <a:ln w="19050"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3-8811-48A3-9EAE-5E460C73CED6}"/>
              </c:ext>
            </c:extLst>
          </c:dPt>
          <c:dPt>
            <c:idx val="2"/>
            <c:bubble3D val="0"/>
            <c:spPr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7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2700000" scaled="1"/>
                <a:tileRect/>
              </a:gra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8811-48A3-9EAE-5E460C73CED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BE1-4EDD-B06D-919F22C25153}"/>
              </c:ext>
            </c:extLst>
          </c:dPt>
          <c:cat>
            <c:strRef>
              <c:f>Foaie1!$A$2:$A$5</c:f>
              <c:strCache>
                <c:ptCount val="3"/>
                <c:pt idx="0">
                  <c:v>Pedestrian</c:v>
                </c:pt>
                <c:pt idx="1">
                  <c:v>Drivers</c:v>
                </c:pt>
                <c:pt idx="2">
                  <c:v>Unknown </c:v>
                </c:pt>
              </c:strCache>
            </c:strRef>
          </c:cat>
          <c:val>
            <c:numRef>
              <c:f>Foaie1!$B$2:$B$5</c:f>
              <c:numCache>
                <c:formatCode>0%</c:formatCode>
                <c:ptCount val="4"/>
                <c:pt idx="0">
                  <c:v>0.5</c:v>
                </c:pt>
                <c:pt idx="1">
                  <c:v>0.39</c:v>
                </c:pt>
                <c:pt idx="2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11-48A3-9EAE-5E460C73CE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3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zitiv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A8055DB4-06CE-4244-8A5F-412DA1456C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o-RO"/>
              <a:t>Faceți clic pentru a edita stilul de titlu coordonator</a:t>
            </a:r>
            <a:endParaRPr lang="en-US"/>
          </a:p>
        </p:txBody>
      </p:sp>
      <p:sp>
        <p:nvSpPr>
          <p:cNvPr id="3" name="Subtitlu 2">
            <a:extLst>
              <a:ext uri="{FF2B5EF4-FFF2-40B4-BE49-F238E27FC236}">
                <a16:creationId xmlns:a16="http://schemas.microsoft.com/office/drawing/2014/main" id="{67F7D94E-AF6A-404F-9CAF-A0352BBC4A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o-RO"/>
              <a:t>Faceți clic pentru a edita stilul de subtitlu coordonator</a:t>
            </a:r>
            <a:endParaRPr lang="en-US"/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6CF4417B-05DA-42B6-BFBA-9EBD9AB97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B8D24-982A-46F5-B7FE-13E61ABD2BE6}" type="datetimeFigureOut">
              <a:rPr lang="en-US" smtClean="0"/>
              <a:t>16-Feb-20</a:t>
            </a:fld>
            <a:endParaRPr lang="en-US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2C9CE956-28B6-404B-BB80-19CA82070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33CEFD80-DB06-4284-8A34-2699518BC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E6371-A3C6-4304-A170-A33C73A76E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047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ext vertical și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AE667CA8-B487-4DED-9866-82F076064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  <a:endParaRPr lang="en-US"/>
          </a:p>
        </p:txBody>
      </p:sp>
      <p:sp>
        <p:nvSpPr>
          <p:cNvPr id="3" name="Substituent text vertical 2">
            <a:extLst>
              <a:ext uri="{FF2B5EF4-FFF2-40B4-BE49-F238E27FC236}">
                <a16:creationId xmlns:a16="http://schemas.microsoft.com/office/drawing/2014/main" id="{74DF9226-27B6-4C21-81E0-02DFB93244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/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467499E3-1F9F-4E0F-B04D-304C4A3B7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B8D24-982A-46F5-B7FE-13E61ABD2BE6}" type="datetimeFigureOut">
              <a:rPr lang="en-US" smtClean="0"/>
              <a:t>16-Feb-20</a:t>
            </a:fld>
            <a:endParaRPr lang="en-US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AAFD9B6C-E86F-4DB6-9E03-0401C2146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80948D82-C9E8-4FAA-903D-00F29DB47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E6371-A3C6-4304-A170-A33C73A76E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775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lu vertical ș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vertical 1">
            <a:extLst>
              <a:ext uri="{FF2B5EF4-FFF2-40B4-BE49-F238E27FC236}">
                <a16:creationId xmlns:a16="http://schemas.microsoft.com/office/drawing/2014/main" id="{D4C3F2E8-EEF1-4C3A-B55E-5CC045EEAC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o-RO"/>
              <a:t>Faceți clic pentru a edita stilul de titlu coordonator</a:t>
            </a:r>
            <a:endParaRPr lang="en-US"/>
          </a:p>
        </p:txBody>
      </p:sp>
      <p:sp>
        <p:nvSpPr>
          <p:cNvPr id="3" name="Substituent text vertical 2">
            <a:extLst>
              <a:ext uri="{FF2B5EF4-FFF2-40B4-BE49-F238E27FC236}">
                <a16:creationId xmlns:a16="http://schemas.microsoft.com/office/drawing/2014/main" id="{99BFA316-386F-41FA-8615-52F40433FC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/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6E29616F-A3C8-4215-BC1A-D6338B847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B8D24-982A-46F5-B7FE-13E61ABD2BE6}" type="datetimeFigureOut">
              <a:rPr lang="en-US" smtClean="0"/>
              <a:t>16-Feb-20</a:t>
            </a:fld>
            <a:endParaRPr lang="en-US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DB6A4638-042D-4E8A-A73B-6A8DCE01A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DDD64584-0FCF-4A19-9D2C-82911A8DC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E6371-A3C6-4304-A170-A33C73A76E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048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u și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8F8778C4-F59F-4986-89B6-695C38C70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  <a:endParaRPr lang="en-US"/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87734156-9A3C-4B72-91B2-B160867F14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/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C34FF597-D80D-4D93-80DC-FCCA8990A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B8D24-982A-46F5-B7FE-13E61ABD2BE6}" type="datetimeFigureOut">
              <a:rPr lang="en-US" smtClean="0"/>
              <a:t>16-Feb-20</a:t>
            </a:fld>
            <a:endParaRPr lang="en-US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DF2BE992-0307-40AA-AF91-BC7A2B861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283B8E05-3195-48C1-9E22-495774B95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E6371-A3C6-4304-A170-A33C73A76E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07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ntet secțiu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6D71FAC8-5F14-4AC1-AFA3-0B83AB94B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o-RO"/>
              <a:t>Faceți clic pentru a edita stilul de titlu coordonator</a:t>
            </a:r>
            <a:endParaRPr lang="en-US"/>
          </a:p>
        </p:txBody>
      </p:sp>
      <p:sp>
        <p:nvSpPr>
          <p:cNvPr id="3" name="Substituent text 2">
            <a:extLst>
              <a:ext uri="{FF2B5EF4-FFF2-40B4-BE49-F238E27FC236}">
                <a16:creationId xmlns:a16="http://schemas.microsoft.com/office/drawing/2014/main" id="{AA8A3967-268A-4417-8F86-62FF07C591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7B04B73A-B6A8-4525-8CE7-206344B84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B8D24-982A-46F5-B7FE-13E61ABD2BE6}" type="datetimeFigureOut">
              <a:rPr lang="en-US" smtClean="0"/>
              <a:t>16-Feb-20</a:t>
            </a:fld>
            <a:endParaRPr lang="en-US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630E2FD1-8D6A-4265-A735-37E11C335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96636D5B-C8CC-458B-97E6-E5B309F56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E6371-A3C6-4304-A170-A33C73A76E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348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uă tipuri de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EB7B3508-3040-454D-AC30-4E43DBF99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  <a:endParaRPr lang="en-US"/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1198D3C1-22AA-4C9D-91D6-91195C9401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/>
          </a:p>
        </p:txBody>
      </p:sp>
      <p:sp>
        <p:nvSpPr>
          <p:cNvPr id="4" name="Substituent conținut 3">
            <a:extLst>
              <a:ext uri="{FF2B5EF4-FFF2-40B4-BE49-F238E27FC236}">
                <a16:creationId xmlns:a16="http://schemas.microsoft.com/office/drawing/2014/main" id="{D0E8CE3C-687C-4C51-8BA4-DBBEBFC517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/>
          </a:p>
        </p:txBody>
      </p:sp>
      <p:sp>
        <p:nvSpPr>
          <p:cNvPr id="5" name="Substituent dată 4">
            <a:extLst>
              <a:ext uri="{FF2B5EF4-FFF2-40B4-BE49-F238E27FC236}">
                <a16:creationId xmlns:a16="http://schemas.microsoft.com/office/drawing/2014/main" id="{910181E6-0625-427C-AF78-267DD1783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B8D24-982A-46F5-B7FE-13E61ABD2BE6}" type="datetimeFigureOut">
              <a:rPr lang="en-US" smtClean="0"/>
              <a:t>16-Feb-20</a:t>
            </a:fld>
            <a:endParaRPr lang="en-US"/>
          </a:p>
        </p:txBody>
      </p:sp>
      <p:sp>
        <p:nvSpPr>
          <p:cNvPr id="6" name="Substituent subsol 5">
            <a:extLst>
              <a:ext uri="{FF2B5EF4-FFF2-40B4-BE49-F238E27FC236}">
                <a16:creationId xmlns:a16="http://schemas.microsoft.com/office/drawing/2014/main" id="{BCEE5013-3D27-47DA-BE53-1B1122F97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stituent număr diapozitiv 6">
            <a:extLst>
              <a:ext uri="{FF2B5EF4-FFF2-40B4-BE49-F238E27FC236}">
                <a16:creationId xmlns:a16="http://schemas.microsoft.com/office/drawing/2014/main" id="{8BACCA4A-1911-4331-8701-F1FF3BE30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E6371-A3C6-4304-A170-A33C73A76E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301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ț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AA8E490D-9247-4C9E-8813-7C1AF0C6D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o-RO"/>
              <a:t>Faceți clic pentru a edita stilul de titlu coordonator</a:t>
            </a:r>
            <a:endParaRPr lang="en-US"/>
          </a:p>
        </p:txBody>
      </p:sp>
      <p:sp>
        <p:nvSpPr>
          <p:cNvPr id="3" name="Substituent text 2">
            <a:extLst>
              <a:ext uri="{FF2B5EF4-FFF2-40B4-BE49-F238E27FC236}">
                <a16:creationId xmlns:a16="http://schemas.microsoft.com/office/drawing/2014/main" id="{6B316EE8-E3FD-4856-B513-613CF9E202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4" name="Substituent conținut 3">
            <a:extLst>
              <a:ext uri="{FF2B5EF4-FFF2-40B4-BE49-F238E27FC236}">
                <a16:creationId xmlns:a16="http://schemas.microsoft.com/office/drawing/2014/main" id="{979BCEA5-2E15-4D48-895C-55D95E6D93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/>
          </a:p>
        </p:txBody>
      </p:sp>
      <p:sp>
        <p:nvSpPr>
          <p:cNvPr id="5" name="Substituent text 4">
            <a:extLst>
              <a:ext uri="{FF2B5EF4-FFF2-40B4-BE49-F238E27FC236}">
                <a16:creationId xmlns:a16="http://schemas.microsoft.com/office/drawing/2014/main" id="{C069FF3E-E21A-4137-A4CB-2C9F172898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6" name="Substituent conținut 5">
            <a:extLst>
              <a:ext uri="{FF2B5EF4-FFF2-40B4-BE49-F238E27FC236}">
                <a16:creationId xmlns:a16="http://schemas.microsoft.com/office/drawing/2014/main" id="{8AE9DC19-EB43-4D8C-87F8-98E7B48469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/>
          </a:p>
        </p:txBody>
      </p:sp>
      <p:sp>
        <p:nvSpPr>
          <p:cNvPr id="7" name="Substituent dată 6">
            <a:extLst>
              <a:ext uri="{FF2B5EF4-FFF2-40B4-BE49-F238E27FC236}">
                <a16:creationId xmlns:a16="http://schemas.microsoft.com/office/drawing/2014/main" id="{DECE1E85-1188-44F8-9BC0-67EB4F27C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B8D24-982A-46F5-B7FE-13E61ABD2BE6}" type="datetimeFigureOut">
              <a:rPr lang="en-US" smtClean="0"/>
              <a:t>16-Feb-20</a:t>
            </a:fld>
            <a:endParaRPr lang="en-US"/>
          </a:p>
        </p:txBody>
      </p:sp>
      <p:sp>
        <p:nvSpPr>
          <p:cNvPr id="8" name="Substituent subsol 7">
            <a:extLst>
              <a:ext uri="{FF2B5EF4-FFF2-40B4-BE49-F238E27FC236}">
                <a16:creationId xmlns:a16="http://schemas.microsoft.com/office/drawing/2014/main" id="{62039B5D-93B2-4ACB-BCB7-E875D6D31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stituent număr diapozitiv 8">
            <a:extLst>
              <a:ext uri="{FF2B5EF4-FFF2-40B4-BE49-F238E27FC236}">
                <a16:creationId xmlns:a16="http://schemas.microsoft.com/office/drawing/2014/main" id="{E3A757D2-02FB-4845-9D08-7B489B970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E6371-A3C6-4304-A170-A33C73A76E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754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oar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12E4FD96-59B3-44CC-97F0-141320A9C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  <a:endParaRPr lang="en-US"/>
          </a:p>
        </p:txBody>
      </p:sp>
      <p:sp>
        <p:nvSpPr>
          <p:cNvPr id="3" name="Substituent dată 2">
            <a:extLst>
              <a:ext uri="{FF2B5EF4-FFF2-40B4-BE49-F238E27FC236}">
                <a16:creationId xmlns:a16="http://schemas.microsoft.com/office/drawing/2014/main" id="{837F8662-D063-4707-B4D6-3991EF79E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B8D24-982A-46F5-B7FE-13E61ABD2BE6}" type="datetimeFigureOut">
              <a:rPr lang="en-US" smtClean="0"/>
              <a:t>16-Feb-20</a:t>
            </a:fld>
            <a:endParaRPr lang="en-US"/>
          </a:p>
        </p:txBody>
      </p:sp>
      <p:sp>
        <p:nvSpPr>
          <p:cNvPr id="4" name="Substituent subsol 3">
            <a:extLst>
              <a:ext uri="{FF2B5EF4-FFF2-40B4-BE49-F238E27FC236}">
                <a16:creationId xmlns:a16="http://schemas.microsoft.com/office/drawing/2014/main" id="{63BBF084-98C8-43D8-B12A-60A6A08EA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stituent număr diapozitiv 4">
            <a:extLst>
              <a:ext uri="{FF2B5EF4-FFF2-40B4-BE49-F238E27FC236}">
                <a16:creationId xmlns:a16="http://schemas.microsoft.com/office/drawing/2014/main" id="{3C79AC27-2049-4D08-8759-66E307921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E6371-A3C6-4304-A170-A33C73A76E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928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ecomple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dată 1">
            <a:extLst>
              <a:ext uri="{FF2B5EF4-FFF2-40B4-BE49-F238E27FC236}">
                <a16:creationId xmlns:a16="http://schemas.microsoft.com/office/drawing/2014/main" id="{D9582BCF-FD15-4915-9124-257FABA57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B8D24-982A-46F5-B7FE-13E61ABD2BE6}" type="datetimeFigureOut">
              <a:rPr lang="en-US" smtClean="0"/>
              <a:t>16-Feb-20</a:t>
            </a:fld>
            <a:endParaRPr lang="en-US"/>
          </a:p>
        </p:txBody>
      </p:sp>
      <p:sp>
        <p:nvSpPr>
          <p:cNvPr id="3" name="Substituent subsol 2">
            <a:extLst>
              <a:ext uri="{FF2B5EF4-FFF2-40B4-BE49-F238E27FC236}">
                <a16:creationId xmlns:a16="http://schemas.microsoft.com/office/drawing/2014/main" id="{1807031A-759E-45AA-9E4A-C3BE6668A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stituent număr diapozitiv 3">
            <a:extLst>
              <a:ext uri="{FF2B5EF4-FFF2-40B4-BE49-F238E27FC236}">
                <a16:creationId xmlns:a16="http://schemas.microsoft.com/office/drawing/2014/main" id="{0AD72C4A-C017-4F16-8759-90056576C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E6371-A3C6-4304-A170-A33C73A76E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490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ținut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820EFA1C-E247-4821-8491-7C12F9412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o-RO"/>
              <a:t>Faceți clic pentru a edita stilul de titlu coordonator</a:t>
            </a:r>
            <a:endParaRPr lang="en-US"/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6BD90D2B-E58F-4B22-A13D-18FEF0852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/>
          </a:p>
        </p:txBody>
      </p:sp>
      <p:sp>
        <p:nvSpPr>
          <p:cNvPr id="4" name="Substituent text 3">
            <a:extLst>
              <a:ext uri="{FF2B5EF4-FFF2-40B4-BE49-F238E27FC236}">
                <a16:creationId xmlns:a16="http://schemas.microsoft.com/office/drawing/2014/main" id="{9FCFA769-034B-4206-9932-1CD2C5F9E0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5" name="Substituent dată 4">
            <a:extLst>
              <a:ext uri="{FF2B5EF4-FFF2-40B4-BE49-F238E27FC236}">
                <a16:creationId xmlns:a16="http://schemas.microsoft.com/office/drawing/2014/main" id="{1C22ECB6-3594-433A-AA08-3FF9A53FE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B8D24-982A-46F5-B7FE-13E61ABD2BE6}" type="datetimeFigureOut">
              <a:rPr lang="en-US" smtClean="0"/>
              <a:t>16-Feb-20</a:t>
            </a:fld>
            <a:endParaRPr lang="en-US"/>
          </a:p>
        </p:txBody>
      </p:sp>
      <p:sp>
        <p:nvSpPr>
          <p:cNvPr id="6" name="Substituent subsol 5">
            <a:extLst>
              <a:ext uri="{FF2B5EF4-FFF2-40B4-BE49-F238E27FC236}">
                <a16:creationId xmlns:a16="http://schemas.microsoft.com/office/drawing/2014/main" id="{9E98EC0C-C905-48CB-AA9E-615F2DD4E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stituent număr diapozitiv 6">
            <a:extLst>
              <a:ext uri="{FF2B5EF4-FFF2-40B4-BE49-F238E27FC236}">
                <a16:creationId xmlns:a16="http://schemas.microsoft.com/office/drawing/2014/main" id="{7B50C925-27B0-406A-B8E8-FBCA0063E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E6371-A3C6-4304-A170-A33C73A76E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568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ine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20CE3150-CC9C-4F38-9319-909679396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o-RO"/>
              <a:t>Faceți clic pentru a edita stilul de titlu coordonator</a:t>
            </a:r>
            <a:endParaRPr lang="en-US"/>
          </a:p>
        </p:txBody>
      </p:sp>
      <p:sp>
        <p:nvSpPr>
          <p:cNvPr id="3" name="Substituent imagine 2">
            <a:extLst>
              <a:ext uri="{FF2B5EF4-FFF2-40B4-BE49-F238E27FC236}">
                <a16:creationId xmlns:a16="http://schemas.microsoft.com/office/drawing/2014/main" id="{0CB3A8E4-BD23-4E38-9C56-50B33D5FD9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ubstituent text 3">
            <a:extLst>
              <a:ext uri="{FF2B5EF4-FFF2-40B4-BE49-F238E27FC236}">
                <a16:creationId xmlns:a16="http://schemas.microsoft.com/office/drawing/2014/main" id="{3F761A89-8D14-44A8-8004-894923A1CD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5" name="Substituent dată 4">
            <a:extLst>
              <a:ext uri="{FF2B5EF4-FFF2-40B4-BE49-F238E27FC236}">
                <a16:creationId xmlns:a16="http://schemas.microsoft.com/office/drawing/2014/main" id="{BA0CB236-3015-4B8C-847A-E62E27173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B8D24-982A-46F5-B7FE-13E61ABD2BE6}" type="datetimeFigureOut">
              <a:rPr lang="en-US" smtClean="0"/>
              <a:t>16-Feb-20</a:t>
            </a:fld>
            <a:endParaRPr lang="en-US"/>
          </a:p>
        </p:txBody>
      </p:sp>
      <p:sp>
        <p:nvSpPr>
          <p:cNvPr id="6" name="Substituent subsol 5">
            <a:extLst>
              <a:ext uri="{FF2B5EF4-FFF2-40B4-BE49-F238E27FC236}">
                <a16:creationId xmlns:a16="http://schemas.microsoft.com/office/drawing/2014/main" id="{5E2A8007-1214-4F31-A8DF-DD86BC31B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stituent număr diapozitiv 6">
            <a:extLst>
              <a:ext uri="{FF2B5EF4-FFF2-40B4-BE49-F238E27FC236}">
                <a16:creationId xmlns:a16="http://schemas.microsoft.com/office/drawing/2014/main" id="{628D4E38-6215-40F3-A43D-7A554CC20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E6371-A3C6-4304-A170-A33C73A76E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748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47" y="-90617"/>
            <a:ext cx="11903676" cy="7033735"/>
          </a:xfrm>
          <a:prstGeom prst="rect">
            <a:avLst/>
          </a:prstGeom>
        </p:spPr>
      </p:pic>
      <p:sp>
        <p:nvSpPr>
          <p:cNvPr id="2" name="Substituent titlu 1">
            <a:extLst>
              <a:ext uri="{FF2B5EF4-FFF2-40B4-BE49-F238E27FC236}">
                <a16:creationId xmlns:a16="http://schemas.microsoft.com/office/drawing/2014/main" id="{82D216DA-C3DB-4910-B986-E81777FCD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o-RO"/>
              <a:t>Faceți clic pentru a edita stilul de titlu coordonator</a:t>
            </a:r>
            <a:endParaRPr lang="en-US"/>
          </a:p>
        </p:txBody>
      </p:sp>
      <p:sp>
        <p:nvSpPr>
          <p:cNvPr id="3" name="Substituent text 2">
            <a:extLst>
              <a:ext uri="{FF2B5EF4-FFF2-40B4-BE49-F238E27FC236}">
                <a16:creationId xmlns:a16="http://schemas.microsoft.com/office/drawing/2014/main" id="{6179C617-D10C-4373-B126-67922F36A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/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F3950653-DA97-424D-AF2B-A750D05A79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AB8D24-982A-46F5-B7FE-13E61ABD2BE6}" type="datetimeFigureOut">
              <a:rPr lang="en-US" smtClean="0"/>
              <a:t>16-Feb-20</a:t>
            </a:fld>
            <a:endParaRPr lang="en-US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23C2AB60-6D3D-41F6-8148-1791FFC9DC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29AEE999-404F-41AF-8F0A-C3539BE1A5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DE6371-A3C6-4304-A170-A33C73A76E2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Slika 7"/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48960" y="3138236"/>
            <a:ext cx="1048415" cy="57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660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kotnik 8"/>
          <p:cNvSpPr/>
          <p:nvPr/>
        </p:nvSpPr>
        <p:spPr>
          <a:xfrm>
            <a:off x="1176867" y="812800"/>
            <a:ext cx="5147732" cy="2454174"/>
          </a:xfrm>
          <a:prstGeom prst="rect">
            <a:avLst/>
          </a:prstGeom>
          <a:solidFill>
            <a:srgbClr val="968EE6">
              <a:alpha val="30196"/>
            </a:srgb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CasetăText 1">
            <a:extLst>
              <a:ext uri="{FF2B5EF4-FFF2-40B4-BE49-F238E27FC236}">
                <a16:creationId xmlns:a16="http://schemas.microsoft.com/office/drawing/2014/main" id="{9D8F7F26-A9E2-4809-939A-3769B00AACB1}"/>
              </a:ext>
            </a:extLst>
          </p:cNvPr>
          <p:cNvSpPr txBox="1"/>
          <p:nvPr/>
        </p:nvSpPr>
        <p:spPr>
          <a:xfrm>
            <a:off x="5752407" y="716810"/>
            <a:ext cx="44900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	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THE TEAM</a:t>
            </a:r>
          </a:p>
          <a:p>
            <a:r>
              <a:rPr lang="en-US" sz="2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	</a:t>
            </a:r>
            <a:r>
              <a:rPr lang="en-US" sz="22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Nemes</a:t>
            </a:r>
            <a:r>
              <a:rPr lang="en-US" sz="2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Alice</a:t>
            </a:r>
          </a:p>
          <a:p>
            <a:r>
              <a:rPr lang="en-US" sz="2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	Marin Alex-Stefan	</a:t>
            </a:r>
          </a:p>
          <a:p>
            <a:r>
              <a:rPr lang="en-US" sz="2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	</a:t>
            </a:r>
            <a:r>
              <a:rPr lang="en-US" sz="22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Crisan</a:t>
            </a:r>
            <a:r>
              <a:rPr lang="en-US" sz="2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Darius </a:t>
            </a:r>
            <a:r>
              <a:rPr lang="en-US" sz="22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Ciprian</a:t>
            </a:r>
            <a:endParaRPr lang="en-US" sz="22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r>
              <a:rPr lang="en-US" sz="2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	</a:t>
            </a:r>
            <a:r>
              <a:rPr lang="en-US" sz="22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Cioata</a:t>
            </a:r>
            <a:r>
              <a:rPr lang="en-US" sz="2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Sebastian</a:t>
            </a:r>
          </a:p>
          <a:p>
            <a:r>
              <a:rPr lang="en-US" sz="2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	</a:t>
            </a:r>
            <a:r>
              <a:rPr lang="en-US" sz="22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Ont</a:t>
            </a:r>
            <a:r>
              <a:rPr lang="en-US" sz="2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Rares</a:t>
            </a:r>
            <a:endParaRPr lang="en-US" sz="22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endParaRPr lang="en-US" sz="24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867" y="812800"/>
            <a:ext cx="5147732" cy="2567851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8" t="6516" r="4875" b="12991"/>
          <a:stretch/>
        </p:blipFill>
        <p:spPr>
          <a:xfrm>
            <a:off x="5237145" y="3715789"/>
            <a:ext cx="7324461" cy="4938520"/>
          </a:xfrm>
          <a:prstGeom prst="ellipse">
            <a:avLst/>
          </a:prstGeom>
        </p:spPr>
      </p:pic>
      <p:sp>
        <p:nvSpPr>
          <p:cNvPr id="3" name="Elipsa 2"/>
          <p:cNvSpPr/>
          <p:nvPr/>
        </p:nvSpPr>
        <p:spPr>
          <a:xfrm>
            <a:off x="4831727" y="3286947"/>
            <a:ext cx="8135296" cy="5886316"/>
          </a:xfrm>
          <a:prstGeom prst="ellipse">
            <a:avLst/>
          </a:prstGeom>
          <a:solidFill>
            <a:srgbClr val="968EE6">
              <a:alpha val="34902"/>
            </a:srgb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66936660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325" y="774578"/>
            <a:ext cx="2958383" cy="6067373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17" b="14792"/>
          <a:stretch/>
        </p:blipFill>
        <p:spPr>
          <a:xfrm rot="4584465" flipH="1">
            <a:off x="2443808" y="3491967"/>
            <a:ext cx="798782" cy="632596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20179">
            <a:off x="3960689" y="1289348"/>
            <a:ext cx="2846458" cy="2807081"/>
          </a:xfrm>
          <a:prstGeom prst="rect">
            <a:avLst/>
          </a:prstGeom>
        </p:spPr>
      </p:pic>
      <p:pic>
        <p:nvPicPr>
          <p:cNvPr id="2052" name="Picture 4" descr="Imagini pentru flat street light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983" y="254929"/>
            <a:ext cx="6808966" cy="668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9311519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669" y="748144"/>
            <a:ext cx="9127375" cy="4862945"/>
          </a:xfrm>
          <a:prstGeom prst="rect">
            <a:avLst/>
          </a:prstGeom>
        </p:spPr>
      </p:pic>
      <p:sp>
        <p:nvSpPr>
          <p:cNvPr id="3" name="Google Shape;319;p33"/>
          <p:cNvSpPr/>
          <p:nvPr/>
        </p:nvSpPr>
        <p:spPr>
          <a:xfrm>
            <a:off x="1217814" y="407324"/>
            <a:ext cx="9917084" cy="6450676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182A2E"/>
          </a:solidFill>
          <a:ln w="9525" cap="flat" cmpd="sng">
            <a:solidFill>
              <a:srgbClr val="182A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3011376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19;p33"/>
          <p:cNvSpPr/>
          <p:nvPr/>
        </p:nvSpPr>
        <p:spPr>
          <a:xfrm>
            <a:off x="1217814" y="407324"/>
            <a:ext cx="9917084" cy="6450676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182A2E"/>
          </a:solidFill>
          <a:ln w="9525" cap="flat" cmpd="sng">
            <a:solidFill>
              <a:srgbClr val="182A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169C20BA-07E8-4D0D-8FEF-2D341D521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93" y="758569"/>
            <a:ext cx="9117876" cy="484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369817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ine 8">
            <a:extLst>
              <a:ext uri="{FF2B5EF4-FFF2-40B4-BE49-F238E27FC236}">
                <a16:creationId xmlns:a16="http://schemas.microsoft.com/office/drawing/2014/main" id="{7481EB05-5FD5-44A1-836F-1AE43BAD1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2660" y="2501240"/>
            <a:ext cx="5272032" cy="3258930"/>
          </a:xfrm>
          <a:prstGeom prst="rect">
            <a:avLst/>
          </a:prstGeom>
        </p:spPr>
      </p:pic>
      <p:pic>
        <p:nvPicPr>
          <p:cNvPr id="10" name="Imagine 9">
            <a:extLst>
              <a:ext uri="{FF2B5EF4-FFF2-40B4-BE49-F238E27FC236}">
                <a16:creationId xmlns:a16="http://schemas.microsoft.com/office/drawing/2014/main" id="{11B8CC04-1EA8-4919-BE38-5958122B6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229" y="642789"/>
            <a:ext cx="4809557" cy="3164440"/>
          </a:xfrm>
          <a:prstGeom prst="rect">
            <a:avLst/>
          </a:prstGeom>
        </p:spPr>
      </p:pic>
      <p:sp>
        <p:nvSpPr>
          <p:cNvPr id="4" name="Google Shape;319;p33"/>
          <p:cNvSpPr/>
          <p:nvPr/>
        </p:nvSpPr>
        <p:spPr>
          <a:xfrm>
            <a:off x="667732" y="407325"/>
            <a:ext cx="5224550" cy="4214552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182A2E"/>
          </a:solidFill>
          <a:ln w="9525" cap="flat" cmpd="sng">
            <a:solidFill>
              <a:srgbClr val="182A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319;p33"/>
          <p:cNvSpPr/>
          <p:nvPr/>
        </p:nvSpPr>
        <p:spPr>
          <a:xfrm>
            <a:off x="6075723" y="2301554"/>
            <a:ext cx="5685906" cy="4239490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182A2E"/>
          </a:solidFill>
          <a:ln w="9525" cap="flat" cmpd="sng">
            <a:solidFill>
              <a:srgbClr val="182A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7320420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u 6">
            <a:extLst>
              <a:ext uri="{FF2B5EF4-FFF2-40B4-BE49-F238E27FC236}">
                <a16:creationId xmlns:a16="http://schemas.microsoft.com/office/drawing/2014/main" id="{35EE2729-2159-4FDA-AEAA-D83623161F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0136" y="2467957"/>
            <a:ext cx="10188547" cy="2387600"/>
          </a:xfrm>
        </p:spPr>
        <p:txBody>
          <a:bodyPr>
            <a:noAutofit/>
          </a:bodyPr>
          <a:lstStyle/>
          <a:p>
            <a:pPr>
              <a:lnSpc>
                <a:spcPts val="10400"/>
              </a:lnSpc>
              <a:spcBef>
                <a:spcPts val="0"/>
              </a:spcBef>
            </a:pPr>
            <a:r>
              <a:rPr lang="en-US" sz="120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MARKET </a:t>
            </a:r>
            <a:r>
              <a:rPr lang="en-US" sz="12000" dirty="0">
                <a:solidFill>
                  <a:srgbClr val="00006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VALIDATION</a:t>
            </a:r>
          </a:p>
        </p:txBody>
      </p:sp>
    </p:spTree>
    <p:extLst>
      <p:ext uri="{BB962C8B-B14F-4D97-AF65-F5344CB8AC3E}">
        <p14:creationId xmlns:p14="http://schemas.microsoft.com/office/powerpoint/2010/main" val="10096817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70" y="-80741"/>
            <a:ext cx="11645830" cy="7160798"/>
          </a:xfrm>
        </p:spPr>
      </p:pic>
      <p:sp>
        <p:nvSpPr>
          <p:cNvPr id="7" name="Substituent conținut 2">
            <a:extLst>
              <a:ext uri="{FF2B5EF4-FFF2-40B4-BE49-F238E27FC236}">
                <a16:creationId xmlns:a16="http://schemas.microsoft.com/office/drawing/2014/main" id="{23A2C15F-6933-47E5-BFC4-8765E4628E16}"/>
              </a:ext>
            </a:extLst>
          </p:cNvPr>
          <p:cNvSpPr txBox="1">
            <a:spLocks/>
          </p:cNvSpPr>
          <p:nvPr/>
        </p:nvSpPr>
        <p:spPr>
          <a:xfrm>
            <a:off x="1651555" y="1248328"/>
            <a:ext cx="8640043" cy="17764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LOCAL ADMINISTRATION</a:t>
            </a:r>
          </a:p>
        </p:txBody>
      </p:sp>
      <p:sp>
        <p:nvSpPr>
          <p:cNvPr id="16" name="Petkotnik 10"/>
          <p:cNvSpPr/>
          <p:nvPr/>
        </p:nvSpPr>
        <p:spPr>
          <a:xfrm>
            <a:off x="1126844" y="3912638"/>
            <a:ext cx="3469629" cy="2327563"/>
          </a:xfrm>
          <a:prstGeom prst="chevron">
            <a:avLst>
              <a:gd name="adj" fmla="val 22142"/>
            </a:avLst>
          </a:prstGeom>
          <a:solidFill>
            <a:srgbClr val="675B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Substituent conținut 2">
            <a:extLst>
              <a:ext uri="{FF2B5EF4-FFF2-40B4-BE49-F238E27FC236}">
                <a16:creationId xmlns:a16="http://schemas.microsoft.com/office/drawing/2014/main" id="{23A2C15F-6933-47E5-BFC4-8765E4628E16}"/>
              </a:ext>
            </a:extLst>
          </p:cNvPr>
          <p:cNvSpPr txBox="1">
            <a:spLocks/>
          </p:cNvSpPr>
          <p:nvPr/>
        </p:nvSpPr>
        <p:spPr>
          <a:xfrm>
            <a:off x="1760354" y="4371872"/>
            <a:ext cx="2443942" cy="15561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3700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deaths/day</a:t>
            </a:r>
            <a:endParaRPr lang="en-US" sz="600" dirty="0">
              <a:solidFill>
                <a:schemeClr val="tx1">
                  <a:lumMod val="85000"/>
                  <a:lumOff val="1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0" name="Petkotnik 10"/>
          <p:cNvSpPr/>
          <p:nvPr/>
        </p:nvSpPr>
        <p:spPr>
          <a:xfrm>
            <a:off x="4596474" y="3888636"/>
            <a:ext cx="2918232" cy="2327563"/>
          </a:xfrm>
          <a:prstGeom prst="chevron">
            <a:avLst>
              <a:gd name="adj" fmla="val 22142"/>
            </a:avLst>
          </a:prstGeom>
          <a:solidFill>
            <a:srgbClr val="675B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1" name="Petkotnik 10"/>
          <p:cNvSpPr/>
          <p:nvPr/>
        </p:nvSpPr>
        <p:spPr>
          <a:xfrm>
            <a:off x="7514707" y="3888635"/>
            <a:ext cx="3749038" cy="2327563"/>
          </a:xfrm>
          <a:prstGeom prst="chevron">
            <a:avLst>
              <a:gd name="adj" fmla="val 22142"/>
            </a:avLst>
          </a:prstGeom>
          <a:solidFill>
            <a:srgbClr val="675B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Substituent conținut 2">
            <a:extLst>
              <a:ext uri="{FF2B5EF4-FFF2-40B4-BE49-F238E27FC236}">
                <a16:creationId xmlns:a16="http://schemas.microsoft.com/office/drawing/2014/main" id="{23A2C15F-6933-47E5-BFC4-8765E4628E16}"/>
              </a:ext>
            </a:extLst>
          </p:cNvPr>
          <p:cNvSpPr txBox="1">
            <a:spLocks/>
          </p:cNvSpPr>
          <p:nvPr/>
        </p:nvSpPr>
        <p:spPr>
          <a:xfrm>
            <a:off x="5380830" y="4371873"/>
            <a:ext cx="2402234" cy="15561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20%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saved/day</a:t>
            </a:r>
            <a:endParaRPr lang="en-US" sz="500" dirty="0">
              <a:solidFill>
                <a:schemeClr val="tx1">
                  <a:lumMod val="85000"/>
                  <a:lumOff val="1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1" name="Substituent conținut 2">
            <a:extLst>
              <a:ext uri="{FF2B5EF4-FFF2-40B4-BE49-F238E27FC236}">
                <a16:creationId xmlns:a16="http://schemas.microsoft.com/office/drawing/2014/main" id="{23A2C15F-6933-47E5-BFC4-8765E4628E16}"/>
              </a:ext>
            </a:extLst>
          </p:cNvPr>
          <p:cNvSpPr txBox="1">
            <a:spLocks/>
          </p:cNvSpPr>
          <p:nvPr/>
        </p:nvSpPr>
        <p:spPr>
          <a:xfrm>
            <a:off x="8199449" y="4371872"/>
            <a:ext cx="2647911" cy="155611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500.000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people saved yearly</a:t>
            </a:r>
            <a:endParaRPr lang="en-US" sz="700" dirty="0">
              <a:solidFill>
                <a:schemeClr val="tx1">
                  <a:lumMod val="85000"/>
                  <a:lumOff val="1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701699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u 6">
            <a:extLst>
              <a:ext uri="{FF2B5EF4-FFF2-40B4-BE49-F238E27FC236}">
                <a16:creationId xmlns:a16="http://schemas.microsoft.com/office/drawing/2014/main" id="{35EE2729-2159-4FDA-AEAA-D83623161F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94887" y="2977651"/>
            <a:ext cx="9144000" cy="2387600"/>
          </a:xfrm>
        </p:spPr>
        <p:txBody>
          <a:bodyPr>
            <a:noAutofit/>
          </a:bodyPr>
          <a:lstStyle/>
          <a:p>
            <a:r>
              <a:rPr lang="en-US" sz="100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QUESTIONS</a:t>
            </a:r>
          </a:p>
        </p:txBody>
      </p:sp>
      <p:sp>
        <p:nvSpPr>
          <p:cNvPr id="3" name="Titlu 6">
            <a:extLst>
              <a:ext uri="{FF2B5EF4-FFF2-40B4-BE49-F238E27FC236}">
                <a16:creationId xmlns:a16="http://schemas.microsoft.com/office/drawing/2014/main" id="{35EE2729-2159-4FDA-AEAA-D83623161FA5}"/>
              </a:ext>
            </a:extLst>
          </p:cNvPr>
          <p:cNvSpPr txBox="1">
            <a:spLocks/>
          </p:cNvSpPr>
          <p:nvPr/>
        </p:nvSpPr>
        <p:spPr>
          <a:xfrm>
            <a:off x="870526" y="1306176"/>
            <a:ext cx="3831245" cy="504428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3200" dirty="0">
                <a:solidFill>
                  <a:srgbClr val="00006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21239347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u 6">
            <a:extLst>
              <a:ext uri="{FF2B5EF4-FFF2-40B4-BE49-F238E27FC236}">
                <a16:creationId xmlns:a16="http://schemas.microsoft.com/office/drawing/2014/main" id="{35EE2729-2159-4FDA-AEAA-D83623161F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6537" y="2593571"/>
            <a:ext cx="9889289" cy="3292764"/>
          </a:xfrm>
        </p:spPr>
        <p:txBody>
          <a:bodyPr>
            <a:noAutofit/>
          </a:bodyPr>
          <a:lstStyle/>
          <a:p>
            <a:pPr>
              <a:lnSpc>
                <a:spcPts val="8200"/>
              </a:lnSpc>
              <a:spcBef>
                <a:spcPts val="0"/>
              </a:spcBef>
            </a:pPr>
            <a:r>
              <a:rPr lang="en-US" sz="80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THANK YOU </a:t>
            </a:r>
            <a:br>
              <a:rPr lang="en-US" sz="80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en-US" sz="8000" dirty="0">
                <a:solidFill>
                  <a:srgbClr val="00006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for your attention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389" y="412645"/>
            <a:ext cx="6932814" cy="354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345163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u 6">
            <a:extLst>
              <a:ext uri="{FF2B5EF4-FFF2-40B4-BE49-F238E27FC236}">
                <a16:creationId xmlns:a16="http://schemas.microsoft.com/office/drawing/2014/main" id="{35EE2729-2159-4FDA-AEAA-D83623161F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3615" y="2603578"/>
            <a:ext cx="9144000" cy="2387600"/>
          </a:xfrm>
        </p:spPr>
        <p:txBody>
          <a:bodyPr>
            <a:noAutofit/>
          </a:bodyPr>
          <a:lstStyle/>
          <a:p>
            <a:r>
              <a:rPr lang="en-US" sz="100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WHAT</a:t>
            </a:r>
          </a:p>
        </p:txBody>
      </p:sp>
      <p:sp>
        <p:nvSpPr>
          <p:cNvPr id="3" name="Titlu 6">
            <a:extLst>
              <a:ext uri="{FF2B5EF4-FFF2-40B4-BE49-F238E27FC236}">
                <a16:creationId xmlns:a16="http://schemas.microsoft.com/office/drawing/2014/main" id="{35EE2729-2159-4FDA-AEAA-D83623161FA5}"/>
              </a:ext>
            </a:extLst>
          </p:cNvPr>
          <p:cNvSpPr txBox="1">
            <a:spLocks/>
          </p:cNvSpPr>
          <p:nvPr/>
        </p:nvSpPr>
        <p:spPr>
          <a:xfrm>
            <a:off x="1477355" y="973667"/>
            <a:ext cx="3831245" cy="504428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3200" dirty="0">
                <a:solidFill>
                  <a:srgbClr val="00006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0213435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u 6">
            <a:extLst>
              <a:ext uri="{FF2B5EF4-FFF2-40B4-BE49-F238E27FC236}">
                <a16:creationId xmlns:a16="http://schemas.microsoft.com/office/drawing/2014/main" id="{35EE2729-2159-4FDA-AEAA-D83623161F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0632" y="1812175"/>
            <a:ext cx="10188547" cy="3558772"/>
          </a:xfrm>
        </p:spPr>
        <p:txBody>
          <a:bodyPr>
            <a:noAutofit/>
          </a:bodyPr>
          <a:lstStyle/>
          <a:p>
            <a:pPr>
              <a:lnSpc>
                <a:spcPts val="7000"/>
              </a:lnSpc>
              <a:spcBef>
                <a:spcPts val="0"/>
              </a:spcBef>
            </a:pPr>
            <a:r>
              <a:rPr lang="en-US" sz="7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PREVENTING </a:t>
            </a:r>
            <a:br>
              <a:rPr lang="en-US" sz="7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en-US" sz="7200" dirty="0">
                <a:solidFill>
                  <a:srgbClr val="00006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INJURIES</a:t>
            </a:r>
            <a:r>
              <a:rPr lang="en-US" sz="7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br>
              <a:rPr lang="en-US" sz="7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en-US" sz="7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TO DISTRACTED PEDESTRIANS </a:t>
            </a:r>
          </a:p>
        </p:txBody>
      </p:sp>
    </p:spTree>
    <p:extLst>
      <p:ext uri="{BB962C8B-B14F-4D97-AF65-F5344CB8AC3E}">
        <p14:creationId xmlns:p14="http://schemas.microsoft.com/office/powerpoint/2010/main" val="1750351965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etkotnik 10"/>
          <p:cNvSpPr/>
          <p:nvPr/>
        </p:nvSpPr>
        <p:spPr>
          <a:xfrm>
            <a:off x="6550429" y="1579419"/>
            <a:ext cx="5237018" cy="3965170"/>
          </a:xfrm>
          <a:custGeom>
            <a:avLst/>
            <a:gdLst>
              <a:gd name="connsiteX0" fmla="*/ 0 w 3788321"/>
              <a:gd name="connsiteY0" fmla="*/ 0 h 3449782"/>
              <a:gd name="connsiteX1" fmla="*/ 2063430 w 3788321"/>
              <a:gd name="connsiteY1" fmla="*/ 0 h 3449782"/>
              <a:gd name="connsiteX2" fmla="*/ 3788321 w 3788321"/>
              <a:gd name="connsiteY2" fmla="*/ 1724891 h 3449782"/>
              <a:gd name="connsiteX3" fmla="*/ 2063430 w 3788321"/>
              <a:gd name="connsiteY3" fmla="*/ 3449782 h 3449782"/>
              <a:gd name="connsiteX4" fmla="*/ 0 w 3788321"/>
              <a:gd name="connsiteY4" fmla="*/ 3449782 h 3449782"/>
              <a:gd name="connsiteX5" fmla="*/ 0 w 3788321"/>
              <a:gd name="connsiteY5" fmla="*/ 0 h 3449782"/>
              <a:gd name="connsiteX0" fmla="*/ 0 w 3256307"/>
              <a:gd name="connsiteY0" fmla="*/ 0 h 3449782"/>
              <a:gd name="connsiteX1" fmla="*/ 2063430 w 3256307"/>
              <a:gd name="connsiteY1" fmla="*/ 0 h 3449782"/>
              <a:gd name="connsiteX2" fmla="*/ 3256307 w 3256307"/>
              <a:gd name="connsiteY2" fmla="*/ 1683327 h 3449782"/>
              <a:gd name="connsiteX3" fmla="*/ 2063430 w 3256307"/>
              <a:gd name="connsiteY3" fmla="*/ 3449782 h 3449782"/>
              <a:gd name="connsiteX4" fmla="*/ 0 w 3256307"/>
              <a:gd name="connsiteY4" fmla="*/ 3449782 h 3449782"/>
              <a:gd name="connsiteX5" fmla="*/ 0 w 3256307"/>
              <a:gd name="connsiteY5" fmla="*/ 0 h 3449782"/>
              <a:gd name="connsiteX0" fmla="*/ 0 w 3015475"/>
              <a:gd name="connsiteY0" fmla="*/ 0 h 3449782"/>
              <a:gd name="connsiteX1" fmla="*/ 2063430 w 3015475"/>
              <a:gd name="connsiteY1" fmla="*/ 0 h 3449782"/>
              <a:gd name="connsiteX2" fmla="*/ 3015475 w 3015475"/>
              <a:gd name="connsiteY2" fmla="*/ 1683327 h 3449782"/>
              <a:gd name="connsiteX3" fmla="*/ 2063430 w 3015475"/>
              <a:gd name="connsiteY3" fmla="*/ 3449782 h 3449782"/>
              <a:gd name="connsiteX4" fmla="*/ 0 w 3015475"/>
              <a:gd name="connsiteY4" fmla="*/ 3449782 h 3449782"/>
              <a:gd name="connsiteX5" fmla="*/ 0 w 3015475"/>
              <a:gd name="connsiteY5" fmla="*/ 0 h 3449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15475" h="3449782">
                <a:moveTo>
                  <a:pt x="0" y="0"/>
                </a:moveTo>
                <a:lnTo>
                  <a:pt x="2063430" y="0"/>
                </a:lnTo>
                <a:lnTo>
                  <a:pt x="3015475" y="1683327"/>
                </a:lnTo>
                <a:lnTo>
                  <a:pt x="2063430" y="3449782"/>
                </a:lnTo>
                <a:lnTo>
                  <a:pt x="0" y="3449782"/>
                </a:lnTo>
                <a:lnTo>
                  <a:pt x="0" y="0"/>
                </a:lnTo>
                <a:close/>
              </a:path>
            </a:pathLst>
          </a:custGeom>
          <a:solidFill>
            <a:srgbClr val="EFDCE2"/>
          </a:solidFill>
          <a:ln>
            <a:solidFill>
              <a:srgbClr val="918B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Petkotnik 10"/>
          <p:cNvSpPr/>
          <p:nvPr/>
        </p:nvSpPr>
        <p:spPr>
          <a:xfrm>
            <a:off x="3233650" y="1579419"/>
            <a:ext cx="5150009" cy="3965170"/>
          </a:xfrm>
          <a:custGeom>
            <a:avLst/>
            <a:gdLst>
              <a:gd name="connsiteX0" fmla="*/ 0 w 3788321"/>
              <a:gd name="connsiteY0" fmla="*/ 0 h 3449782"/>
              <a:gd name="connsiteX1" fmla="*/ 2063430 w 3788321"/>
              <a:gd name="connsiteY1" fmla="*/ 0 h 3449782"/>
              <a:gd name="connsiteX2" fmla="*/ 3788321 w 3788321"/>
              <a:gd name="connsiteY2" fmla="*/ 1724891 h 3449782"/>
              <a:gd name="connsiteX3" fmla="*/ 2063430 w 3788321"/>
              <a:gd name="connsiteY3" fmla="*/ 3449782 h 3449782"/>
              <a:gd name="connsiteX4" fmla="*/ 0 w 3788321"/>
              <a:gd name="connsiteY4" fmla="*/ 3449782 h 3449782"/>
              <a:gd name="connsiteX5" fmla="*/ 0 w 3788321"/>
              <a:gd name="connsiteY5" fmla="*/ 0 h 3449782"/>
              <a:gd name="connsiteX0" fmla="*/ 0 w 3256307"/>
              <a:gd name="connsiteY0" fmla="*/ 0 h 3449782"/>
              <a:gd name="connsiteX1" fmla="*/ 2063430 w 3256307"/>
              <a:gd name="connsiteY1" fmla="*/ 0 h 3449782"/>
              <a:gd name="connsiteX2" fmla="*/ 3256307 w 3256307"/>
              <a:gd name="connsiteY2" fmla="*/ 1683327 h 3449782"/>
              <a:gd name="connsiteX3" fmla="*/ 2063430 w 3256307"/>
              <a:gd name="connsiteY3" fmla="*/ 3449782 h 3449782"/>
              <a:gd name="connsiteX4" fmla="*/ 0 w 3256307"/>
              <a:gd name="connsiteY4" fmla="*/ 3449782 h 3449782"/>
              <a:gd name="connsiteX5" fmla="*/ 0 w 3256307"/>
              <a:gd name="connsiteY5" fmla="*/ 0 h 3449782"/>
              <a:gd name="connsiteX0" fmla="*/ 0 w 3042479"/>
              <a:gd name="connsiteY0" fmla="*/ 0 h 3449782"/>
              <a:gd name="connsiteX1" fmla="*/ 2063430 w 3042479"/>
              <a:gd name="connsiteY1" fmla="*/ 0 h 3449782"/>
              <a:gd name="connsiteX2" fmla="*/ 3042479 w 3042479"/>
              <a:gd name="connsiteY2" fmla="*/ 1675014 h 3449782"/>
              <a:gd name="connsiteX3" fmla="*/ 2063430 w 3042479"/>
              <a:gd name="connsiteY3" fmla="*/ 3449782 h 3449782"/>
              <a:gd name="connsiteX4" fmla="*/ 0 w 3042479"/>
              <a:gd name="connsiteY4" fmla="*/ 3449782 h 3449782"/>
              <a:gd name="connsiteX5" fmla="*/ 0 w 3042479"/>
              <a:gd name="connsiteY5" fmla="*/ 0 h 3449782"/>
              <a:gd name="connsiteX0" fmla="*/ 0 w 2904357"/>
              <a:gd name="connsiteY0" fmla="*/ 0 h 3449782"/>
              <a:gd name="connsiteX1" fmla="*/ 2063430 w 2904357"/>
              <a:gd name="connsiteY1" fmla="*/ 0 h 3449782"/>
              <a:gd name="connsiteX2" fmla="*/ 2904357 w 2904357"/>
              <a:gd name="connsiteY2" fmla="*/ 1650076 h 3449782"/>
              <a:gd name="connsiteX3" fmla="*/ 2063430 w 2904357"/>
              <a:gd name="connsiteY3" fmla="*/ 3449782 h 3449782"/>
              <a:gd name="connsiteX4" fmla="*/ 0 w 2904357"/>
              <a:gd name="connsiteY4" fmla="*/ 3449782 h 3449782"/>
              <a:gd name="connsiteX5" fmla="*/ 0 w 2904357"/>
              <a:gd name="connsiteY5" fmla="*/ 0 h 3449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04357" h="3449782">
                <a:moveTo>
                  <a:pt x="0" y="0"/>
                </a:moveTo>
                <a:lnTo>
                  <a:pt x="2063430" y="0"/>
                </a:lnTo>
                <a:lnTo>
                  <a:pt x="2904357" y="1650076"/>
                </a:lnTo>
                <a:lnTo>
                  <a:pt x="2063430" y="3449782"/>
                </a:lnTo>
                <a:lnTo>
                  <a:pt x="0" y="3449782"/>
                </a:lnTo>
                <a:lnTo>
                  <a:pt x="0" y="0"/>
                </a:lnTo>
                <a:close/>
              </a:path>
            </a:pathLst>
          </a:custGeom>
          <a:solidFill>
            <a:srgbClr val="EFDCE2"/>
          </a:solidFill>
          <a:ln>
            <a:solidFill>
              <a:srgbClr val="918B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Petkotnik 10"/>
          <p:cNvSpPr/>
          <p:nvPr/>
        </p:nvSpPr>
        <p:spPr>
          <a:xfrm>
            <a:off x="893608" y="1579419"/>
            <a:ext cx="3831398" cy="3965170"/>
          </a:xfrm>
          <a:custGeom>
            <a:avLst/>
            <a:gdLst>
              <a:gd name="connsiteX0" fmla="*/ 0 w 3788321"/>
              <a:gd name="connsiteY0" fmla="*/ 0 h 3449782"/>
              <a:gd name="connsiteX1" fmla="*/ 2063430 w 3788321"/>
              <a:gd name="connsiteY1" fmla="*/ 0 h 3449782"/>
              <a:gd name="connsiteX2" fmla="*/ 3788321 w 3788321"/>
              <a:gd name="connsiteY2" fmla="*/ 1724891 h 3449782"/>
              <a:gd name="connsiteX3" fmla="*/ 2063430 w 3788321"/>
              <a:gd name="connsiteY3" fmla="*/ 3449782 h 3449782"/>
              <a:gd name="connsiteX4" fmla="*/ 0 w 3788321"/>
              <a:gd name="connsiteY4" fmla="*/ 3449782 h 3449782"/>
              <a:gd name="connsiteX5" fmla="*/ 0 w 3788321"/>
              <a:gd name="connsiteY5" fmla="*/ 0 h 3449782"/>
              <a:gd name="connsiteX0" fmla="*/ 0 w 3256307"/>
              <a:gd name="connsiteY0" fmla="*/ 0 h 3449782"/>
              <a:gd name="connsiteX1" fmla="*/ 2063430 w 3256307"/>
              <a:gd name="connsiteY1" fmla="*/ 0 h 3449782"/>
              <a:gd name="connsiteX2" fmla="*/ 3256307 w 3256307"/>
              <a:gd name="connsiteY2" fmla="*/ 1683327 h 3449782"/>
              <a:gd name="connsiteX3" fmla="*/ 2063430 w 3256307"/>
              <a:gd name="connsiteY3" fmla="*/ 3449782 h 3449782"/>
              <a:gd name="connsiteX4" fmla="*/ 0 w 3256307"/>
              <a:gd name="connsiteY4" fmla="*/ 3449782 h 3449782"/>
              <a:gd name="connsiteX5" fmla="*/ 0 w 3256307"/>
              <a:gd name="connsiteY5" fmla="*/ 0 h 3449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56307" h="3449782">
                <a:moveTo>
                  <a:pt x="0" y="0"/>
                </a:moveTo>
                <a:lnTo>
                  <a:pt x="2063430" y="0"/>
                </a:lnTo>
                <a:lnTo>
                  <a:pt x="3256307" y="1683327"/>
                </a:lnTo>
                <a:lnTo>
                  <a:pt x="2063430" y="3449782"/>
                </a:lnTo>
                <a:lnTo>
                  <a:pt x="0" y="3449782"/>
                </a:lnTo>
                <a:lnTo>
                  <a:pt x="0" y="0"/>
                </a:lnTo>
                <a:close/>
              </a:path>
            </a:pathLst>
          </a:custGeom>
          <a:solidFill>
            <a:srgbClr val="EFDCE2"/>
          </a:solidFill>
          <a:ln>
            <a:solidFill>
              <a:srgbClr val="918B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802F455A-FB97-4071-85F6-C140A41DB8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0945" y="2345039"/>
            <a:ext cx="3438968" cy="318814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rPr>
              <a:t>2.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rPr>
              <a:t>Unsafe infrastructure</a:t>
            </a:r>
          </a:p>
        </p:txBody>
      </p:sp>
      <p:sp>
        <p:nvSpPr>
          <p:cNvPr id="12" name="Substituent conținut 2">
            <a:extLst>
              <a:ext uri="{FF2B5EF4-FFF2-40B4-BE49-F238E27FC236}">
                <a16:creationId xmlns:a16="http://schemas.microsoft.com/office/drawing/2014/main" id="{802F455A-FB97-4071-85F6-C140A41DB811}"/>
              </a:ext>
            </a:extLst>
          </p:cNvPr>
          <p:cNvSpPr txBox="1">
            <a:spLocks/>
          </p:cNvSpPr>
          <p:nvPr/>
        </p:nvSpPr>
        <p:spPr>
          <a:xfrm>
            <a:off x="1173016" y="2551798"/>
            <a:ext cx="3272582" cy="2774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rPr>
              <a:t>1. Unpredictable situations</a:t>
            </a:r>
          </a:p>
        </p:txBody>
      </p:sp>
      <p:sp>
        <p:nvSpPr>
          <p:cNvPr id="13" name="Substituent conținut 2">
            <a:extLst>
              <a:ext uri="{FF2B5EF4-FFF2-40B4-BE49-F238E27FC236}">
                <a16:creationId xmlns:a16="http://schemas.microsoft.com/office/drawing/2014/main" id="{802F455A-FB97-4071-85F6-C140A41DB811}"/>
              </a:ext>
            </a:extLst>
          </p:cNvPr>
          <p:cNvSpPr txBox="1">
            <a:spLocks/>
          </p:cNvSpPr>
          <p:nvPr/>
        </p:nvSpPr>
        <p:spPr>
          <a:xfrm>
            <a:off x="8481253" y="1997113"/>
            <a:ext cx="3016288" cy="31297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rPr>
              <a:t>3.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rPr>
              <a:t>Pedestrian and driver distraction</a:t>
            </a:r>
          </a:p>
        </p:txBody>
      </p:sp>
    </p:spTree>
    <p:extLst>
      <p:ext uri="{BB962C8B-B14F-4D97-AF65-F5344CB8AC3E}">
        <p14:creationId xmlns:p14="http://schemas.microsoft.com/office/powerpoint/2010/main" val="1814429593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u 6">
            <a:extLst>
              <a:ext uri="{FF2B5EF4-FFF2-40B4-BE49-F238E27FC236}">
                <a16:creationId xmlns:a16="http://schemas.microsoft.com/office/drawing/2014/main" id="{35EE2729-2159-4FDA-AEAA-D83623161F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4851" y="2628517"/>
            <a:ext cx="9144000" cy="2387600"/>
          </a:xfrm>
        </p:spPr>
        <p:txBody>
          <a:bodyPr>
            <a:noAutofit/>
          </a:bodyPr>
          <a:lstStyle/>
          <a:p>
            <a:r>
              <a:rPr lang="en-US" sz="100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WHY</a:t>
            </a:r>
          </a:p>
        </p:txBody>
      </p:sp>
      <p:sp>
        <p:nvSpPr>
          <p:cNvPr id="3" name="Titlu 6">
            <a:extLst>
              <a:ext uri="{FF2B5EF4-FFF2-40B4-BE49-F238E27FC236}">
                <a16:creationId xmlns:a16="http://schemas.microsoft.com/office/drawing/2014/main" id="{35EE2729-2159-4FDA-AEAA-D83623161FA5}"/>
              </a:ext>
            </a:extLst>
          </p:cNvPr>
          <p:cNvSpPr txBox="1">
            <a:spLocks/>
          </p:cNvSpPr>
          <p:nvPr/>
        </p:nvSpPr>
        <p:spPr>
          <a:xfrm>
            <a:off x="1477355" y="973667"/>
            <a:ext cx="3831245" cy="504428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3200" dirty="0">
                <a:solidFill>
                  <a:srgbClr val="00006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44605060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70" y="-80741"/>
            <a:ext cx="11645830" cy="7160798"/>
          </a:xfrm>
        </p:spPr>
      </p:pic>
      <p:sp>
        <p:nvSpPr>
          <p:cNvPr id="7" name="Substituent conținut 2">
            <a:extLst>
              <a:ext uri="{FF2B5EF4-FFF2-40B4-BE49-F238E27FC236}">
                <a16:creationId xmlns:a16="http://schemas.microsoft.com/office/drawing/2014/main" id="{23A2C15F-6933-47E5-BFC4-8765E4628E16}"/>
              </a:ext>
            </a:extLst>
          </p:cNvPr>
          <p:cNvSpPr txBox="1">
            <a:spLocks/>
          </p:cNvSpPr>
          <p:nvPr/>
        </p:nvSpPr>
        <p:spPr>
          <a:xfrm>
            <a:off x="1584052" y="799726"/>
            <a:ext cx="2647911" cy="155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96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1.35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8" name="Substituent conținut 2">
            <a:extLst>
              <a:ext uri="{FF2B5EF4-FFF2-40B4-BE49-F238E27FC236}">
                <a16:creationId xmlns:a16="http://schemas.microsoft.com/office/drawing/2014/main" id="{23A2C15F-6933-47E5-BFC4-8765E4628E16}"/>
              </a:ext>
            </a:extLst>
          </p:cNvPr>
          <p:cNvSpPr txBox="1">
            <a:spLocks/>
          </p:cNvSpPr>
          <p:nvPr/>
        </p:nvSpPr>
        <p:spPr>
          <a:xfrm>
            <a:off x="8805333" y="6364043"/>
            <a:ext cx="3386667" cy="4939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*according to World Health Organization</a:t>
            </a:r>
          </a:p>
        </p:txBody>
      </p:sp>
      <p:sp>
        <p:nvSpPr>
          <p:cNvPr id="9" name="Substituent conținut 2">
            <a:extLst>
              <a:ext uri="{FF2B5EF4-FFF2-40B4-BE49-F238E27FC236}">
                <a16:creationId xmlns:a16="http://schemas.microsoft.com/office/drawing/2014/main" id="{23A2C15F-6933-47E5-BFC4-8765E4628E16}"/>
              </a:ext>
            </a:extLst>
          </p:cNvPr>
          <p:cNvSpPr txBox="1">
            <a:spLocks/>
          </p:cNvSpPr>
          <p:nvPr/>
        </p:nvSpPr>
        <p:spPr>
          <a:xfrm>
            <a:off x="0" y="3955171"/>
            <a:ext cx="10515600" cy="2827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Between </a:t>
            </a:r>
            <a: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20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&amp; </a:t>
            </a:r>
            <a:r>
              <a:rPr lang="en-US" sz="7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50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million people 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suffer non-fatality injuries. </a:t>
            </a:r>
          </a:p>
          <a:p>
            <a:pPr algn="ctr">
              <a:buFont typeface="Wingdings" panose="05000000000000000000" pitchFamily="2" charset="2"/>
              <a:buChar char="Ø"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60254">
            <a:off x="5009613" y="1664898"/>
            <a:ext cx="2003528" cy="2006703"/>
          </a:xfrm>
          <a:prstGeom prst="rect">
            <a:avLst/>
          </a:prstGeom>
        </p:spPr>
      </p:pic>
      <p:sp>
        <p:nvSpPr>
          <p:cNvPr id="10" name="Substituent conținut 2">
            <a:extLst>
              <a:ext uri="{FF2B5EF4-FFF2-40B4-BE49-F238E27FC236}">
                <a16:creationId xmlns:a16="http://schemas.microsoft.com/office/drawing/2014/main" id="{23A2C15F-6933-47E5-BFC4-8765E4628E16}"/>
              </a:ext>
            </a:extLst>
          </p:cNvPr>
          <p:cNvSpPr txBox="1">
            <a:spLocks/>
          </p:cNvSpPr>
          <p:nvPr/>
        </p:nvSpPr>
        <p:spPr>
          <a:xfrm>
            <a:off x="7427449" y="489750"/>
            <a:ext cx="3264746" cy="18410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96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50%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1" name="Substituent conținut 2">
            <a:extLst>
              <a:ext uri="{FF2B5EF4-FFF2-40B4-BE49-F238E27FC236}">
                <a16:creationId xmlns:a16="http://schemas.microsoft.com/office/drawing/2014/main" id="{23A2C15F-6933-47E5-BFC4-8765E4628E16}"/>
              </a:ext>
            </a:extLst>
          </p:cNvPr>
          <p:cNvSpPr txBox="1">
            <a:spLocks/>
          </p:cNvSpPr>
          <p:nvPr/>
        </p:nvSpPr>
        <p:spPr>
          <a:xfrm>
            <a:off x="7489441" y="1606678"/>
            <a:ext cx="2734653" cy="9275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of all road traffic deaths </a:t>
            </a:r>
          </a:p>
        </p:txBody>
      </p:sp>
      <p:sp>
        <p:nvSpPr>
          <p:cNvPr id="12" name="Substituent conținut 2">
            <a:extLst>
              <a:ext uri="{FF2B5EF4-FFF2-40B4-BE49-F238E27FC236}">
                <a16:creationId xmlns:a16="http://schemas.microsoft.com/office/drawing/2014/main" id="{23A2C15F-6933-47E5-BFC4-8765E4628E16}"/>
              </a:ext>
            </a:extLst>
          </p:cNvPr>
          <p:cNvSpPr txBox="1">
            <a:spLocks/>
          </p:cNvSpPr>
          <p:nvPr/>
        </p:nvSpPr>
        <p:spPr>
          <a:xfrm>
            <a:off x="1643305" y="1918798"/>
            <a:ext cx="3156629" cy="74701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million people die</a:t>
            </a:r>
          </a:p>
        </p:txBody>
      </p:sp>
      <p:sp>
        <p:nvSpPr>
          <p:cNvPr id="13" name="Substituent conținut 2">
            <a:extLst>
              <a:ext uri="{FF2B5EF4-FFF2-40B4-BE49-F238E27FC236}">
                <a16:creationId xmlns:a16="http://schemas.microsoft.com/office/drawing/2014/main" id="{23A2C15F-6933-47E5-BFC4-8765E4628E16}"/>
              </a:ext>
            </a:extLst>
          </p:cNvPr>
          <p:cNvSpPr txBox="1">
            <a:spLocks/>
          </p:cNvSpPr>
          <p:nvPr/>
        </p:nvSpPr>
        <p:spPr>
          <a:xfrm>
            <a:off x="1643305" y="2323852"/>
            <a:ext cx="2949261" cy="1229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every year as a result of road traffic crashes</a:t>
            </a:r>
          </a:p>
        </p:txBody>
      </p:sp>
      <p:sp>
        <p:nvSpPr>
          <p:cNvPr id="14" name="Substituent conținut 2">
            <a:extLst>
              <a:ext uri="{FF2B5EF4-FFF2-40B4-BE49-F238E27FC236}">
                <a16:creationId xmlns:a16="http://schemas.microsoft.com/office/drawing/2014/main" id="{23A2C15F-6933-47E5-BFC4-8765E4628E16}"/>
              </a:ext>
            </a:extLst>
          </p:cNvPr>
          <p:cNvSpPr txBox="1">
            <a:spLocks/>
          </p:cNvSpPr>
          <p:nvPr/>
        </p:nvSpPr>
        <p:spPr>
          <a:xfrm>
            <a:off x="7516119" y="2425275"/>
            <a:ext cx="3731001" cy="17046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are among vulnerable road users: pedestrians, cyclists, and motorcyclists.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408236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70" y="-80741"/>
            <a:ext cx="11645830" cy="7160798"/>
          </a:xfrm>
        </p:spPr>
      </p:pic>
      <p:sp>
        <p:nvSpPr>
          <p:cNvPr id="7" name="Substituent conținut 2">
            <a:extLst>
              <a:ext uri="{FF2B5EF4-FFF2-40B4-BE49-F238E27FC236}">
                <a16:creationId xmlns:a16="http://schemas.microsoft.com/office/drawing/2014/main" id="{23A2C15F-6933-47E5-BFC4-8765E4628E16}"/>
              </a:ext>
            </a:extLst>
          </p:cNvPr>
          <p:cNvSpPr txBox="1">
            <a:spLocks/>
          </p:cNvSpPr>
          <p:nvPr/>
        </p:nvSpPr>
        <p:spPr>
          <a:xfrm>
            <a:off x="1064857" y="377014"/>
            <a:ext cx="2439308" cy="155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11%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8" name="Substituent conținut 2">
            <a:extLst>
              <a:ext uri="{FF2B5EF4-FFF2-40B4-BE49-F238E27FC236}">
                <a16:creationId xmlns:a16="http://schemas.microsoft.com/office/drawing/2014/main" id="{23A2C15F-6933-47E5-BFC4-8765E4628E16}"/>
              </a:ext>
            </a:extLst>
          </p:cNvPr>
          <p:cNvSpPr txBox="1">
            <a:spLocks/>
          </p:cNvSpPr>
          <p:nvPr/>
        </p:nvSpPr>
        <p:spPr>
          <a:xfrm>
            <a:off x="8883075" y="6358455"/>
            <a:ext cx="3386667" cy="4939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*according to data from cities, Baltimore and Washington, District of Columbia </a:t>
            </a:r>
          </a:p>
        </p:txBody>
      </p:sp>
      <p:sp>
        <p:nvSpPr>
          <p:cNvPr id="9" name="Substituent conținut 2">
            <a:extLst>
              <a:ext uri="{FF2B5EF4-FFF2-40B4-BE49-F238E27FC236}">
                <a16:creationId xmlns:a16="http://schemas.microsoft.com/office/drawing/2014/main" id="{23A2C15F-6933-47E5-BFC4-8765E4628E16}"/>
              </a:ext>
            </a:extLst>
          </p:cNvPr>
          <p:cNvSpPr txBox="1">
            <a:spLocks/>
          </p:cNvSpPr>
          <p:nvPr/>
        </p:nvSpPr>
        <p:spPr>
          <a:xfrm>
            <a:off x="4363103" y="4483991"/>
            <a:ext cx="7171225" cy="13313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6000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Non-intersections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are rated the highest in a city where pedestrians are hit</a:t>
            </a:r>
          </a:p>
        </p:txBody>
      </p:sp>
      <p:sp>
        <p:nvSpPr>
          <p:cNvPr id="10" name="Substituent conținut 2">
            <a:extLst>
              <a:ext uri="{FF2B5EF4-FFF2-40B4-BE49-F238E27FC236}">
                <a16:creationId xmlns:a16="http://schemas.microsoft.com/office/drawing/2014/main" id="{23A2C15F-6933-47E5-BFC4-8765E4628E16}"/>
              </a:ext>
            </a:extLst>
          </p:cNvPr>
          <p:cNvSpPr txBox="1">
            <a:spLocks/>
          </p:cNvSpPr>
          <p:nvPr/>
        </p:nvSpPr>
        <p:spPr>
          <a:xfrm>
            <a:off x="8282515" y="745255"/>
            <a:ext cx="3264746" cy="18410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96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50%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1" name="Substituent conținut 2">
            <a:extLst>
              <a:ext uri="{FF2B5EF4-FFF2-40B4-BE49-F238E27FC236}">
                <a16:creationId xmlns:a16="http://schemas.microsoft.com/office/drawing/2014/main" id="{23A2C15F-6933-47E5-BFC4-8765E4628E16}"/>
              </a:ext>
            </a:extLst>
          </p:cNvPr>
          <p:cNvSpPr txBox="1">
            <a:spLocks/>
          </p:cNvSpPr>
          <p:nvPr/>
        </p:nvSpPr>
        <p:spPr>
          <a:xfrm>
            <a:off x="8405005" y="1859289"/>
            <a:ext cx="2734653" cy="9275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of pedestrians</a:t>
            </a:r>
          </a:p>
        </p:txBody>
      </p:sp>
      <p:sp>
        <p:nvSpPr>
          <p:cNvPr id="12" name="Substituent conținut 2">
            <a:extLst>
              <a:ext uri="{FF2B5EF4-FFF2-40B4-BE49-F238E27FC236}">
                <a16:creationId xmlns:a16="http://schemas.microsoft.com/office/drawing/2014/main" id="{23A2C15F-6933-47E5-BFC4-8765E4628E16}"/>
              </a:ext>
            </a:extLst>
          </p:cNvPr>
          <p:cNvSpPr txBox="1">
            <a:spLocks/>
          </p:cNvSpPr>
          <p:nvPr/>
        </p:nvSpPr>
        <p:spPr>
          <a:xfrm>
            <a:off x="3177263" y="982345"/>
            <a:ext cx="2885131" cy="747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of accidents</a:t>
            </a:r>
          </a:p>
        </p:txBody>
      </p:sp>
      <p:sp>
        <p:nvSpPr>
          <p:cNvPr id="13" name="Substituent conținut 2">
            <a:extLst>
              <a:ext uri="{FF2B5EF4-FFF2-40B4-BE49-F238E27FC236}">
                <a16:creationId xmlns:a16="http://schemas.microsoft.com/office/drawing/2014/main" id="{23A2C15F-6933-47E5-BFC4-8765E4628E16}"/>
              </a:ext>
            </a:extLst>
          </p:cNvPr>
          <p:cNvSpPr txBox="1">
            <a:spLocks/>
          </p:cNvSpPr>
          <p:nvPr/>
        </p:nvSpPr>
        <p:spPr>
          <a:xfrm>
            <a:off x="1183239" y="1434931"/>
            <a:ext cx="4207247" cy="872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were determined as shared or unknown fault</a:t>
            </a:r>
          </a:p>
        </p:txBody>
      </p:sp>
      <p:sp>
        <p:nvSpPr>
          <p:cNvPr id="14" name="Substituent conținut 2">
            <a:extLst>
              <a:ext uri="{FF2B5EF4-FFF2-40B4-BE49-F238E27FC236}">
                <a16:creationId xmlns:a16="http://schemas.microsoft.com/office/drawing/2014/main" id="{23A2C15F-6933-47E5-BFC4-8765E4628E16}"/>
              </a:ext>
            </a:extLst>
          </p:cNvPr>
          <p:cNvSpPr txBox="1">
            <a:spLocks/>
          </p:cNvSpPr>
          <p:nvPr/>
        </p:nvSpPr>
        <p:spPr>
          <a:xfrm>
            <a:off x="2600908" y="3593532"/>
            <a:ext cx="4336916" cy="17046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were at fault for accidents</a:t>
            </a:r>
          </a:p>
        </p:txBody>
      </p:sp>
      <p:sp>
        <p:nvSpPr>
          <p:cNvPr id="15" name="Substituent conținut 2">
            <a:extLst>
              <a:ext uri="{FF2B5EF4-FFF2-40B4-BE49-F238E27FC236}">
                <a16:creationId xmlns:a16="http://schemas.microsoft.com/office/drawing/2014/main" id="{23A2C15F-6933-47E5-BFC4-8765E4628E16}"/>
              </a:ext>
            </a:extLst>
          </p:cNvPr>
          <p:cNvSpPr txBox="1">
            <a:spLocks/>
          </p:cNvSpPr>
          <p:nvPr/>
        </p:nvSpPr>
        <p:spPr>
          <a:xfrm>
            <a:off x="1740903" y="2561448"/>
            <a:ext cx="2746879" cy="155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39%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6" name="Substituent conținut 2">
            <a:extLst>
              <a:ext uri="{FF2B5EF4-FFF2-40B4-BE49-F238E27FC236}">
                <a16:creationId xmlns:a16="http://schemas.microsoft.com/office/drawing/2014/main" id="{23A2C15F-6933-47E5-BFC4-8765E4628E16}"/>
              </a:ext>
            </a:extLst>
          </p:cNvPr>
          <p:cNvSpPr txBox="1">
            <a:spLocks/>
          </p:cNvSpPr>
          <p:nvPr/>
        </p:nvSpPr>
        <p:spPr>
          <a:xfrm>
            <a:off x="4162109" y="3176346"/>
            <a:ext cx="1902917" cy="747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of drivers </a:t>
            </a:r>
          </a:p>
        </p:txBody>
      </p:sp>
      <p:sp>
        <p:nvSpPr>
          <p:cNvPr id="17" name="Substituent conținut 2">
            <a:extLst>
              <a:ext uri="{FF2B5EF4-FFF2-40B4-BE49-F238E27FC236}">
                <a16:creationId xmlns:a16="http://schemas.microsoft.com/office/drawing/2014/main" id="{23A2C15F-6933-47E5-BFC4-8765E4628E16}"/>
              </a:ext>
            </a:extLst>
          </p:cNvPr>
          <p:cNvSpPr txBox="1">
            <a:spLocks/>
          </p:cNvSpPr>
          <p:nvPr/>
        </p:nvSpPr>
        <p:spPr>
          <a:xfrm>
            <a:off x="8414316" y="2265706"/>
            <a:ext cx="2721347" cy="17046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were at fault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732" y="4276219"/>
            <a:ext cx="2234887" cy="2351556"/>
          </a:xfrm>
          <a:prstGeom prst="rect">
            <a:avLst/>
          </a:prstGeom>
        </p:spPr>
      </p:pic>
      <p:graphicFrame>
        <p:nvGraphicFramePr>
          <p:cNvPr id="19" name="Diagramă 18">
            <a:extLst>
              <a:ext uri="{FF2B5EF4-FFF2-40B4-BE49-F238E27FC236}">
                <a16:creationId xmlns:a16="http://schemas.microsoft.com/office/drawing/2014/main" id="{3C21ACC0-233B-4EDE-8F3B-2F74B4F0D1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52112129"/>
              </p:ext>
            </p:extLst>
          </p:nvPr>
        </p:nvGraphicFramePr>
        <p:xfrm>
          <a:off x="5305576" y="853623"/>
          <a:ext cx="2619862" cy="21395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75472443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u 6">
            <a:extLst>
              <a:ext uri="{FF2B5EF4-FFF2-40B4-BE49-F238E27FC236}">
                <a16:creationId xmlns:a16="http://schemas.microsoft.com/office/drawing/2014/main" id="{35EE2729-2159-4FDA-AEAA-D83623161F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8697" y="2418081"/>
            <a:ext cx="10188547" cy="2387600"/>
          </a:xfrm>
        </p:spPr>
        <p:txBody>
          <a:bodyPr>
            <a:noAutofit/>
          </a:bodyPr>
          <a:lstStyle/>
          <a:p>
            <a:pPr>
              <a:lnSpc>
                <a:spcPts val="10400"/>
              </a:lnSpc>
              <a:spcBef>
                <a:spcPts val="0"/>
              </a:spcBef>
            </a:pPr>
            <a:r>
              <a:rPr lang="en-US" sz="12000" dirty="0">
                <a:solidFill>
                  <a:srgbClr val="00006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OUR</a:t>
            </a:r>
            <a:br>
              <a:rPr lang="en-US" sz="12000" dirty="0">
                <a:solidFill>
                  <a:srgbClr val="00006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en-US" sz="120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SOLUTION</a:t>
            </a:r>
          </a:p>
        </p:txBody>
      </p:sp>
    </p:spTree>
    <p:extLst>
      <p:ext uri="{BB962C8B-B14F-4D97-AF65-F5344CB8AC3E}">
        <p14:creationId xmlns:p14="http://schemas.microsoft.com/office/powerpoint/2010/main" val="1455417771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afetyplusplu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5388" y="224443"/>
            <a:ext cx="11453092" cy="644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0100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5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ă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583</TotalTime>
  <Words>144</Words>
  <Application>Microsoft Office PowerPoint</Application>
  <PresentationFormat>Widescreen</PresentationFormat>
  <Paragraphs>46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Segoe UI Black</vt:lpstr>
      <vt:lpstr>Segoe UI Light</vt:lpstr>
      <vt:lpstr>Wingdings</vt:lpstr>
      <vt:lpstr>Temă Office</vt:lpstr>
      <vt:lpstr>PowerPoint Presentation</vt:lpstr>
      <vt:lpstr>WHAT</vt:lpstr>
      <vt:lpstr>PREVENTING  INJURIES  TO DISTRACTED PEDESTRIANS </vt:lpstr>
      <vt:lpstr>PowerPoint Presentation</vt:lpstr>
      <vt:lpstr>WHY</vt:lpstr>
      <vt:lpstr>PowerPoint Presentation</vt:lpstr>
      <vt:lpstr>PowerPoint Presentation</vt:lpstr>
      <vt:lpstr>OUR SOLUTION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MARKET VALIDATION</vt:lpstr>
      <vt:lpstr>PowerPoint Presentation</vt:lpstr>
      <vt:lpstr>QUESTIONS</vt:lpstr>
      <vt:lpstr>THANK YOU 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Preventing Injuries to Distracted Pedestrians</dc:title>
  <dc:creator>Crisan Darius</dc:creator>
  <cp:lastModifiedBy>Alexandra Fodor</cp:lastModifiedBy>
  <cp:revision>57</cp:revision>
  <dcterms:created xsi:type="dcterms:W3CDTF">2020-02-15T09:02:48Z</dcterms:created>
  <dcterms:modified xsi:type="dcterms:W3CDTF">2020-02-16T11:52:04Z</dcterms:modified>
</cp:coreProperties>
</file>